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sldIdLst>
    <p:sldId id="256" r:id="rId2"/>
    <p:sldId id="283" r:id="rId3"/>
    <p:sldId id="271" r:id="rId4"/>
    <p:sldId id="272" r:id="rId5"/>
    <p:sldId id="277" r:id="rId6"/>
    <p:sldId id="276" r:id="rId7"/>
    <p:sldId id="278" r:id="rId8"/>
    <p:sldId id="279" r:id="rId9"/>
    <p:sldId id="273" r:id="rId10"/>
    <p:sldId id="274" r:id="rId11"/>
    <p:sldId id="275" r:id="rId12"/>
    <p:sldId id="280" r:id="rId13"/>
    <p:sldId id="257" r:id="rId14"/>
    <p:sldId id="258" r:id="rId15"/>
    <p:sldId id="259" r:id="rId16"/>
    <p:sldId id="260" r:id="rId17"/>
    <p:sldId id="261" r:id="rId18"/>
    <p:sldId id="281" r:id="rId19"/>
    <p:sldId id="262" r:id="rId20"/>
    <p:sldId id="263" r:id="rId21"/>
    <p:sldId id="264" r:id="rId22"/>
    <p:sldId id="282" r:id="rId23"/>
    <p:sldId id="265" r:id="rId24"/>
    <p:sldId id="27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8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D57B0AA-AC8E-4463-ADAC-E87D09B82E4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0EF405B-3521-0E45-84B4-1C4E0CBAE5B9}" type="datetimeFigureOut">
              <a:rPr lang="en-US" smtClean="0"/>
              <a:t>12/14/16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F405B-3521-0E45-84B4-1C4E0CBAE5B9}" type="datetimeFigureOut">
              <a:rPr lang="en-US" smtClean="0"/>
              <a:t>12/14/16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30605837-126D-4644-9501-412D77FE3D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05837-126D-4644-9501-412D77FE3D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EF405B-3521-0E45-84B4-1C4E0CBAE5B9}"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605837-126D-4644-9501-412D77FE3D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0EF405B-3521-0E45-84B4-1C4E0CBAE5B9}" type="datetimeFigureOut">
              <a:rPr lang="en-US" smtClean="0"/>
              <a:t>12/14/16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605837-126D-4644-9501-412D77FE3DC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0EF405B-3521-0E45-84B4-1C4E0CBAE5B9}"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605837-126D-4644-9501-412D77FE3DCE}"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D0EF405B-3521-0E45-84B4-1C4E0CBAE5B9}" type="datetimeFigureOut">
              <a:rPr lang="en-US" smtClean="0"/>
              <a:t>12/14/16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30605837-126D-4644-9501-412D77FE3D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t>Introduction </a:t>
            </a:r>
            <a:endParaRPr lang="en-US" dirty="0"/>
          </a:p>
        </p:txBody>
      </p:sp>
    </p:spTree>
    <p:extLst>
      <p:ext uri="{BB962C8B-B14F-4D97-AF65-F5344CB8AC3E}">
        <p14:creationId xmlns:p14="http://schemas.microsoft.com/office/powerpoint/2010/main" val="31807097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History</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660066"/>
                </a:solidFill>
              </a:rPr>
              <a:t>Despite the Nationalists protests, in 1949 the communists came to power, led by Mao Zedong.</a:t>
            </a:r>
            <a:endParaRPr lang="en-US" dirty="0">
              <a:solidFill>
                <a:srgbClr val="660066"/>
              </a:solidFill>
            </a:endParaRPr>
          </a:p>
        </p:txBody>
      </p:sp>
      <p:pic>
        <p:nvPicPr>
          <p:cNvPr id="4" name="Picture 3" descr="ch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2316" y="2628245"/>
            <a:ext cx="5033879" cy="3770550"/>
          </a:xfrm>
          <a:prstGeom prst="rect">
            <a:avLst/>
          </a:prstGeom>
        </p:spPr>
      </p:pic>
    </p:spTree>
    <p:extLst>
      <p:ext uri="{BB962C8B-B14F-4D97-AF65-F5344CB8AC3E}">
        <p14:creationId xmlns:p14="http://schemas.microsoft.com/office/powerpoint/2010/main" val="7662808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History</a:t>
            </a:r>
            <a:endParaRPr lang="en-US" dirty="0"/>
          </a:p>
        </p:txBody>
      </p:sp>
      <p:sp>
        <p:nvSpPr>
          <p:cNvPr id="3" name="Content Placeholder 2"/>
          <p:cNvSpPr>
            <a:spLocks noGrp="1"/>
          </p:cNvSpPr>
          <p:nvPr>
            <p:ph idx="1"/>
          </p:nvPr>
        </p:nvSpPr>
        <p:spPr>
          <a:xfrm>
            <a:off x="457200" y="1430338"/>
            <a:ext cx="7313613" cy="4056062"/>
          </a:xfrm>
        </p:spPr>
        <p:txBody>
          <a:bodyPr/>
          <a:lstStyle/>
          <a:p>
            <a:pPr marL="0" indent="0">
              <a:buNone/>
            </a:pPr>
            <a:r>
              <a:rPr lang="en-US" dirty="0" smtClean="0">
                <a:solidFill>
                  <a:srgbClr val="660066"/>
                </a:solidFill>
              </a:rPr>
              <a:t>After Mao, the Nationalists fled to Taiwan, which is officially called the REPUBLIC OF CHINA</a:t>
            </a:r>
            <a:endParaRPr lang="en-US" dirty="0">
              <a:solidFill>
                <a:srgbClr val="660066"/>
              </a:solidFill>
            </a:endParaRPr>
          </a:p>
        </p:txBody>
      </p:sp>
      <p:pic>
        <p:nvPicPr>
          <p:cNvPr id="4" name="Picture 3" descr="ch1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27579" y="2576200"/>
            <a:ext cx="3449052" cy="4085285"/>
          </a:xfrm>
          <a:prstGeom prst="rect">
            <a:avLst/>
          </a:prstGeom>
        </p:spPr>
      </p:pic>
      <p:pic>
        <p:nvPicPr>
          <p:cNvPr id="5" name="Picture 4" descr="ch1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031" y="3802063"/>
            <a:ext cx="3492500" cy="2324100"/>
          </a:xfrm>
          <a:prstGeom prst="rect">
            <a:avLst/>
          </a:prstGeom>
        </p:spPr>
      </p:pic>
    </p:spTree>
    <p:extLst>
      <p:ext uri="{BB962C8B-B14F-4D97-AF65-F5344CB8AC3E}">
        <p14:creationId xmlns:p14="http://schemas.microsoft.com/office/powerpoint/2010/main" val="1976413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Today</a:t>
            </a:r>
            <a:endParaRPr lang="en-US" dirty="0"/>
          </a:p>
        </p:txBody>
      </p:sp>
      <p:pic>
        <p:nvPicPr>
          <p:cNvPr id="4" name="Picture 3"/>
          <p:cNvPicPr>
            <a:picLocks noChangeAspect="1"/>
          </p:cNvPicPr>
          <p:nvPr/>
        </p:nvPicPr>
        <p:blipFill>
          <a:blip r:embed="rId2"/>
          <a:stretch>
            <a:fillRect/>
          </a:stretch>
        </p:blipFill>
        <p:spPr>
          <a:xfrm>
            <a:off x="1522922" y="1617133"/>
            <a:ext cx="6705091" cy="4461933"/>
          </a:xfrm>
          <a:prstGeom prst="rect">
            <a:avLst/>
          </a:prstGeom>
        </p:spPr>
      </p:pic>
    </p:spTree>
    <p:extLst>
      <p:ext uri="{BB962C8B-B14F-4D97-AF65-F5344CB8AC3E}">
        <p14:creationId xmlns:p14="http://schemas.microsoft.com/office/powerpoint/2010/main" val="279773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China’s official name is the </a:t>
            </a:r>
            <a:br>
              <a:rPr lang="en-US" dirty="0" smtClean="0">
                <a:solidFill>
                  <a:srgbClr val="660066"/>
                </a:solidFill>
              </a:rPr>
            </a:br>
            <a:r>
              <a:rPr lang="en-US" dirty="0" smtClean="0">
                <a:solidFill>
                  <a:srgbClr val="660066"/>
                </a:solidFill>
              </a:rPr>
              <a:t>People’s Republic of China</a:t>
            </a:r>
            <a:endParaRPr lang="en-US" dirty="0">
              <a:solidFill>
                <a:srgbClr val="660066"/>
              </a:solidFill>
            </a:endParaRPr>
          </a:p>
        </p:txBody>
      </p:sp>
      <p:pic>
        <p:nvPicPr>
          <p:cNvPr id="4" name="Content Placeholder 3" descr="ch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40276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China is the world’s most populous country.</a:t>
            </a:r>
            <a:endParaRPr lang="en-US" dirty="0">
              <a:solidFill>
                <a:srgbClr val="660066"/>
              </a:solidFill>
            </a:endParaRPr>
          </a:p>
        </p:txBody>
      </p:sp>
      <p:pic>
        <p:nvPicPr>
          <p:cNvPr id="6" name="Content Placeholder 5" descr="ch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9869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509371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66"/>
                </a:solidFill>
              </a:rPr>
              <a:t>To slow population growth, China has used the One Child Policy</a:t>
            </a:r>
            <a:endParaRPr lang="en-US" dirty="0">
              <a:solidFill>
                <a:srgbClr val="660066"/>
              </a:solidFill>
            </a:endParaRPr>
          </a:p>
        </p:txBody>
      </p:sp>
      <p:sp>
        <p:nvSpPr>
          <p:cNvPr id="3" name="Content Placeholder 2"/>
          <p:cNvSpPr>
            <a:spLocks noGrp="1"/>
          </p:cNvSpPr>
          <p:nvPr>
            <p:ph idx="1"/>
          </p:nvPr>
        </p:nvSpPr>
        <p:spPr/>
        <p:txBody>
          <a:bodyPr/>
          <a:lstStyle/>
          <a:p>
            <a:r>
              <a:rPr lang="en-US" dirty="0" smtClean="0">
                <a:solidFill>
                  <a:srgbClr val="660066"/>
                </a:solidFill>
              </a:rPr>
              <a:t>This has recently been modified to two children</a:t>
            </a:r>
            <a:endParaRPr lang="en-US" dirty="0">
              <a:solidFill>
                <a:srgbClr val="660066"/>
              </a:solidFill>
            </a:endParaRPr>
          </a:p>
        </p:txBody>
      </p:sp>
      <p:pic>
        <p:nvPicPr>
          <p:cNvPr id="4" name="Picture 3" descr="ch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8600" y="2298700"/>
            <a:ext cx="5792544" cy="3610142"/>
          </a:xfrm>
          <a:prstGeom prst="rect">
            <a:avLst/>
          </a:prstGeom>
        </p:spPr>
      </p:pic>
    </p:spTree>
    <p:extLst>
      <p:ext uri="{BB962C8B-B14F-4D97-AF65-F5344CB8AC3E}">
        <p14:creationId xmlns:p14="http://schemas.microsoft.com/office/powerpoint/2010/main" val="6384941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sp>
        <p:nvSpPr>
          <p:cNvPr id="3" name="Content Placeholder 2"/>
          <p:cNvSpPr>
            <a:spLocks noGrp="1"/>
          </p:cNvSpPr>
          <p:nvPr>
            <p:ph idx="1"/>
          </p:nvPr>
        </p:nvSpPr>
        <p:spPr/>
        <p:txBody>
          <a:bodyPr/>
          <a:lstStyle/>
          <a:p>
            <a:pPr marL="0" indent="0">
              <a:buNone/>
            </a:pPr>
            <a:r>
              <a:rPr lang="en-US" dirty="0" smtClean="0"/>
              <a:t>Is the government control of resources and many aspects of society. </a:t>
            </a:r>
            <a:endParaRPr lang="en-US" dirty="0"/>
          </a:p>
        </p:txBody>
      </p:sp>
      <p:pic>
        <p:nvPicPr>
          <p:cNvPr id="4" name="Picture 3" descr="ch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1873" y="2780632"/>
            <a:ext cx="4723348" cy="3537952"/>
          </a:xfrm>
          <a:prstGeom prst="rect">
            <a:avLst/>
          </a:prstGeom>
        </p:spPr>
      </p:pic>
    </p:spTree>
    <p:extLst>
      <p:ext uri="{BB962C8B-B14F-4D97-AF65-F5344CB8AC3E}">
        <p14:creationId xmlns:p14="http://schemas.microsoft.com/office/powerpoint/2010/main" val="31208181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sp>
        <p:nvSpPr>
          <p:cNvPr id="3" name="Content Placeholder 2"/>
          <p:cNvSpPr>
            <a:spLocks noGrp="1"/>
          </p:cNvSpPr>
          <p:nvPr>
            <p:ph idx="1"/>
          </p:nvPr>
        </p:nvSpPr>
        <p:spPr>
          <a:xfrm>
            <a:off x="287867" y="1735137"/>
            <a:ext cx="8720665" cy="5122863"/>
          </a:xfrm>
        </p:spPr>
        <p:txBody>
          <a:bodyPr>
            <a:normAutofit/>
          </a:bodyPr>
          <a:lstStyle/>
          <a:p>
            <a:pPr marL="0" indent="0">
              <a:buNone/>
            </a:pPr>
            <a:r>
              <a:rPr lang="en-US" i="1" dirty="0">
                <a:solidFill>
                  <a:srgbClr val="CA4B05"/>
                </a:solidFill>
              </a:rPr>
              <a:t>The government censors the press, the Internet, print publications, and academic research, and justifies human rights abuses as necessary to preserve “social stability.” </a:t>
            </a:r>
            <a:r>
              <a:rPr lang="en-US" i="1" dirty="0"/>
              <a:t>It carries out involuntary population relocation and rehousing on a massive scale, and enforces highly repressive policies in ethnic minority areas in Tibet, Xinjiang, and Inner Mongolia. Though primary school enrollment and basic literacy rates are high, China’s education system discriminates against children and young people with disabilities. The government obstructs domestic and international scrutiny of its human rights record, insisting it is an attempt to destabilize the country</a:t>
            </a:r>
            <a:r>
              <a:rPr lang="en-US" i="1" dirty="0" smtClean="0"/>
              <a:t>.</a:t>
            </a:r>
          </a:p>
          <a:p>
            <a:pPr marL="0" indent="0">
              <a:buNone/>
            </a:pPr>
            <a:r>
              <a:rPr lang="en-US" i="1" dirty="0">
                <a:solidFill>
                  <a:srgbClr val="CA4B05"/>
                </a:solidFill>
              </a:rPr>
              <a:t>China’s human rights activists often face imprisonment, detention, torture, commitment to psychiatric facilities, house arrest, and intimidation.</a:t>
            </a:r>
          </a:p>
        </p:txBody>
      </p:sp>
    </p:spTree>
    <p:extLst>
      <p:ext uri="{BB962C8B-B14F-4D97-AF65-F5344CB8AC3E}">
        <p14:creationId xmlns:p14="http://schemas.microsoft.com/office/powerpoint/2010/main" val="348311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3" name="Content Placeholder 2"/>
          <p:cNvSpPr>
            <a:spLocks noGrp="1"/>
          </p:cNvSpPr>
          <p:nvPr>
            <p:ph idx="1"/>
          </p:nvPr>
        </p:nvSpPr>
        <p:spPr>
          <a:xfrm>
            <a:off x="186267" y="1735138"/>
            <a:ext cx="8720665" cy="4056062"/>
          </a:xfrm>
        </p:spPr>
        <p:txBody>
          <a:bodyPr/>
          <a:lstStyle/>
          <a:p>
            <a:pPr marL="0" indent="0">
              <a:buNone/>
            </a:pPr>
            <a:r>
              <a:rPr lang="en-US" dirty="0" smtClean="0">
                <a:solidFill>
                  <a:srgbClr val="660066"/>
                </a:solidFill>
              </a:rPr>
              <a:t>China has a MIXED economic system – in recent years, China has developed more capitalist ideas, allowing the consumer to have more choice. </a:t>
            </a:r>
            <a:endParaRPr lang="en-US" dirty="0">
              <a:solidFill>
                <a:srgbClr val="660066"/>
              </a:solidFill>
            </a:endParaRPr>
          </a:p>
        </p:txBody>
      </p:sp>
      <p:pic>
        <p:nvPicPr>
          <p:cNvPr id="4" name="Picture 3" descr="ch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01252" y="2774603"/>
            <a:ext cx="5180263" cy="3880197"/>
          </a:xfrm>
          <a:prstGeom prst="rect">
            <a:avLst/>
          </a:prstGeom>
        </p:spPr>
      </p:pic>
    </p:spTree>
    <p:extLst>
      <p:ext uri="{BB962C8B-B14F-4D97-AF65-F5344CB8AC3E}">
        <p14:creationId xmlns:p14="http://schemas.microsoft.com/office/powerpoint/2010/main" val="29095670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6" y="2624138"/>
            <a:ext cx="7313613" cy="868362"/>
          </a:xfrm>
        </p:spPr>
        <p:txBody>
          <a:bodyPr/>
          <a:lstStyle/>
          <a:p>
            <a:r>
              <a:rPr lang="en-US" dirty="0" smtClean="0"/>
              <a:t>Confucius </a:t>
            </a:r>
            <a:endParaRPr lang="en-US" dirty="0"/>
          </a:p>
        </p:txBody>
      </p:sp>
      <p:sp>
        <p:nvSpPr>
          <p:cNvPr id="3" name="Content Placeholder 2"/>
          <p:cNvSpPr>
            <a:spLocks noGrp="1"/>
          </p:cNvSpPr>
          <p:nvPr>
            <p:ph idx="1"/>
          </p:nvPr>
        </p:nvSpPr>
        <p:spPr>
          <a:xfrm>
            <a:off x="118533" y="355600"/>
            <a:ext cx="9144000" cy="3124729"/>
          </a:xfrm>
        </p:spPr>
        <p:txBody>
          <a:bodyPr>
            <a:normAutofit/>
          </a:bodyPr>
          <a:lstStyle/>
          <a:p>
            <a:pPr marL="0" indent="0">
              <a:buNone/>
            </a:pPr>
            <a:r>
              <a:rPr lang="en-US" i="1" dirty="0"/>
              <a:t>It does not matter how slowly you go so long as you do not stop.</a:t>
            </a:r>
            <a:endParaRPr lang="en-US" dirty="0"/>
          </a:p>
          <a:p>
            <a:pPr marL="0" indent="0">
              <a:buNone/>
            </a:pPr>
            <a:r>
              <a:rPr lang="en-US" i="1" dirty="0" smtClean="0"/>
              <a:t>Our </a:t>
            </a:r>
            <a:r>
              <a:rPr lang="en-US" i="1" dirty="0"/>
              <a:t>greatest glory is not in never falling, but in rising every time we fall.</a:t>
            </a:r>
            <a:endParaRPr lang="en-US" dirty="0"/>
          </a:p>
          <a:p>
            <a:pPr marL="0" indent="0">
              <a:buNone/>
            </a:pPr>
            <a:r>
              <a:rPr lang="en-US" i="1" dirty="0" smtClean="0"/>
              <a:t>I </a:t>
            </a:r>
            <a:r>
              <a:rPr lang="en-US" i="1" dirty="0"/>
              <a:t>hear and I forget. I see and I remember. I do and I understand.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5068" y="2160728"/>
            <a:ext cx="3031066" cy="4561805"/>
          </a:xfrm>
          <a:prstGeom prst="rect">
            <a:avLst/>
          </a:prstGeom>
        </p:spPr>
      </p:pic>
    </p:spTree>
    <p:extLst>
      <p:ext uri="{BB962C8B-B14F-4D97-AF65-F5344CB8AC3E}">
        <p14:creationId xmlns:p14="http://schemas.microsoft.com/office/powerpoint/2010/main" val="417309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Trade</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660066"/>
                </a:solidFill>
              </a:rPr>
              <a:t>China is very involved in global trade, because labor is cheap. Workers in China make about $1/day. </a:t>
            </a:r>
            <a:endParaRPr lang="en-US" dirty="0">
              <a:solidFill>
                <a:srgbClr val="660066"/>
              </a:solidFill>
            </a:endParaRPr>
          </a:p>
        </p:txBody>
      </p:sp>
      <p:pic>
        <p:nvPicPr>
          <p:cNvPr id="4" name="Picture 3" descr="ch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3862" y="2861732"/>
            <a:ext cx="7332459" cy="3855454"/>
          </a:xfrm>
          <a:prstGeom prst="rect">
            <a:avLst/>
          </a:prstGeom>
        </p:spPr>
      </p:pic>
    </p:spTree>
    <p:extLst>
      <p:ext uri="{BB962C8B-B14F-4D97-AF65-F5344CB8AC3E}">
        <p14:creationId xmlns:p14="http://schemas.microsoft.com/office/powerpoint/2010/main" val="16062188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lack of democracy and human rights are a concern.  </a:t>
            </a:r>
            <a:endParaRPr lang="en-US" dirty="0"/>
          </a:p>
        </p:txBody>
      </p:sp>
      <p:sp>
        <p:nvSpPr>
          <p:cNvPr id="3" name="Content Placeholder 2"/>
          <p:cNvSpPr>
            <a:spLocks noGrp="1"/>
          </p:cNvSpPr>
          <p:nvPr>
            <p:ph idx="1"/>
          </p:nvPr>
        </p:nvSpPr>
        <p:spPr/>
        <p:txBody>
          <a:bodyPr/>
          <a:lstStyle/>
          <a:p>
            <a:pPr marL="0" indent="0">
              <a:buNone/>
            </a:pPr>
            <a:r>
              <a:rPr lang="en-US" dirty="0" smtClean="0"/>
              <a:t>Tiananmen Square was a protest put down by the government. </a:t>
            </a:r>
          </a:p>
          <a:p>
            <a:endParaRPr lang="en-US" dirty="0"/>
          </a:p>
        </p:txBody>
      </p:sp>
      <p:pic>
        <p:nvPicPr>
          <p:cNvPr id="4" name="Picture 3" descr="ch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3418" y="2687053"/>
            <a:ext cx="5288979" cy="3326638"/>
          </a:xfrm>
          <a:prstGeom prst="rect">
            <a:avLst/>
          </a:prstGeom>
        </p:spPr>
      </p:pic>
    </p:spTree>
    <p:extLst>
      <p:ext uri="{BB962C8B-B14F-4D97-AF65-F5344CB8AC3E}">
        <p14:creationId xmlns:p14="http://schemas.microsoft.com/office/powerpoint/2010/main" val="17139539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t>
            </a:r>
            <a:endParaRPr lang="en-US" dirty="0"/>
          </a:p>
        </p:txBody>
      </p:sp>
      <p:sp>
        <p:nvSpPr>
          <p:cNvPr id="3" name="Content Placeholder 2"/>
          <p:cNvSpPr>
            <a:spLocks noGrp="1"/>
          </p:cNvSpPr>
          <p:nvPr>
            <p:ph idx="1"/>
          </p:nvPr>
        </p:nvSpPr>
        <p:spPr>
          <a:xfrm>
            <a:off x="152400" y="1371600"/>
            <a:ext cx="8991600" cy="4419600"/>
          </a:xfrm>
        </p:spPr>
        <p:txBody>
          <a:bodyPr/>
          <a:lstStyle/>
          <a:p>
            <a:pPr marL="0" indent="0">
              <a:buNone/>
            </a:pPr>
            <a:r>
              <a:rPr lang="en-US" dirty="0" smtClean="0">
                <a:solidFill>
                  <a:srgbClr val="660066"/>
                </a:solidFill>
              </a:rPr>
              <a:t>China is home to many religions, such as the indigenous </a:t>
            </a:r>
            <a:r>
              <a:rPr lang="en-US" dirty="0">
                <a:solidFill>
                  <a:srgbClr val="660066"/>
                </a:solidFill>
              </a:rPr>
              <a:t>Confucianism</a:t>
            </a:r>
            <a:r>
              <a:rPr lang="en-US" dirty="0" smtClean="0">
                <a:solidFill>
                  <a:srgbClr val="660066"/>
                </a:solidFill>
              </a:rPr>
              <a:t>, Buddhism, Islam, and Christianity.  </a:t>
            </a:r>
          </a:p>
          <a:p>
            <a:pPr marL="0" indent="0">
              <a:buNone/>
            </a:pPr>
            <a:r>
              <a:rPr lang="en-US" i="1" dirty="0" smtClean="0"/>
              <a:t>In </a:t>
            </a:r>
            <a:r>
              <a:rPr lang="en-US" b="1" i="1" dirty="0"/>
              <a:t>China</a:t>
            </a:r>
            <a:r>
              <a:rPr lang="en-US" i="1" dirty="0"/>
              <a:t>, party members cannot be </a:t>
            </a:r>
            <a:r>
              <a:rPr lang="en-US" b="1" i="1" dirty="0"/>
              <a:t>Christian</a:t>
            </a:r>
            <a:r>
              <a:rPr lang="en-US" i="1" dirty="0"/>
              <a:t>. More than half of </a:t>
            </a:r>
            <a:r>
              <a:rPr lang="en-US" b="1" i="1" dirty="0"/>
              <a:t>China's</a:t>
            </a:r>
            <a:r>
              <a:rPr lang="en-US" i="1" dirty="0"/>
              <a:t> Protestants attend </a:t>
            </a:r>
            <a:r>
              <a:rPr lang="en-US" b="1" i="1" dirty="0"/>
              <a:t>illegal</a:t>
            </a:r>
            <a:r>
              <a:rPr lang="en-US" i="1" dirty="0"/>
              <a:t> “house churches” that meet privately. The rest go to one of </a:t>
            </a:r>
            <a:r>
              <a:rPr lang="en-US" b="1" i="1" dirty="0"/>
              <a:t>China's</a:t>
            </a:r>
            <a:r>
              <a:rPr lang="en-US" i="1" dirty="0"/>
              <a:t> official, registered Protestant churches, such as </a:t>
            </a:r>
            <a:r>
              <a:rPr lang="en-US" i="1" dirty="0" err="1"/>
              <a:t>Chongyi</a:t>
            </a:r>
            <a:r>
              <a:rPr lang="en-US" i="1" dirty="0"/>
              <a:t>.</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7067" y="3579091"/>
            <a:ext cx="5410200" cy="3278909"/>
          </a:xfrm>
          <a:prstGeom prst="rect">
            <a:avLst/>
          </a:prstGeom>
        </p:spPr>
      </p:pic>
    </p:spTree>
    <p:extLst>
      <p:ext uri="{BB962C8B-B14F-4D97-AF65-F5344CB8AC3E}">
        <p14:creationId xmlns:p14="http://schemas.microsoft.com/office/powerpoint/2010/main" val="1230839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a:t>
            </a:r>
            <a:endParaRPr lang="en-US" dirty="0"/>
          </a:p>
        </p:txBody>
      </p:sp>
      <p:sp>
        <p:nvSpPr>
          <p:cNvPr id="3" name="Content Placeholder 2"/>
          <p:cNvSpPr>
            <a:spLocks noGrp="1"/>
          </p:cNvSpPr>
          <p:nvPr>
            <p:ph idx="1"/>
          </p:nvPr>
        </p:nvSpPr>
        <p:spPr>
          <a:xfrm>
            <a:off x="135467" y="1735138"/>
            <a:ext cx="8889999" cy="4056062"/>
          </a:xfrm>
        </p:spPr>
        <p:txBody>
          <a:bodyPr/>
          <a:lstStyle/>
          <a:p>
            <a:pPr marL="0" indent="0">
              <a:buNone/>
            </a:pPr>
            <a:r>
              <a:rPr lang="en-US" dirty="0" smtClean="0">
                <a:solidFill>
                  <a:srgbClr val="660066"/>
                </a:solidFill>
              </a:rPr>
              <a:t>Is a region of China that wants its independence, yet the Chinese government refuses to grant it. </a:t>
            </a:r>
            <a:endParaRPr lang="en-US" dirty="0">
              <a:solidFill>
                <a:srgbClr val="660066"/>
              </a:solidFill>
            </a:endParaRPr>
          </a:p>
        </p:txBody>
      </p:sp>
      <p:pic>
        <p:nvPicPr>
          <p:cNvPr id="4" name="Picture 3" descr="ch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35784" y="2673684"/>
            <a:ext cx="6051016" cy="3771232"/>
          </a:xfrm>
          <a:prstGeom prst="rect">
            <a:avLst/>
          </a:prstGeom>
        </p:spPr>
      </p:pic>
    </p:spTree>
    <p:extLst>
      <p:ext uri="{BB962C8B-B14F-4D97-AF65-F5344CB8AC3E}">
        <p14:creationId xmlns:p14="http://schemas.microsoft.com/office/powerpoint/2010/main" val="22670518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All!</a:t>
            </a:r>
            <a:endParaRPr lang="en-US" dirty="0"/>
          </a:p>
        </p:txBody>
      </p:sp>
      <p:pic>
        <p:nvPicPr>
          <p:cNvPr id="4" name="Content Placeholder 3" descr="ch1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19132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a:t>
            </a:r>
            <a:endParaRPr lang="en-US" dirty="0"/>
          </a:p>
        </p:txBody>
      </p:sp>
      <p:sp>
        <p:nvSpPr>
          <p:cNvPr id="3" name="Content Placeholder 2"/>
          <p:cNvSpPr>
            <a:spLocks noGrp="1"/>
          </p:cNvSpPr>
          <p:nvPr>
            <p:ph idx="1"/>
          </p:nvPr>
        </p:nvSpPr>
        <p:spPr/>
        <p:txBody>
          <a:bodyPr/>
          <a:lstStyle/>
          <a:p>
            <a:pPr marL="0" indent="0">
              <a:buNone/>
            </a:pPr>
            <a:r>
              <a:rPr lang="en-US" dirty="0" smtClean="0"/>
              <a:t>How can too high or too low of a population affect an economy? </a:t>
            </a:r>
          </a:p>
          <a:p>
            <a:pPr marL="0" indent="0">
              <a:buNone/>
            </a:pPr>
            <a:endParaRPr lang="en-US" dirty="0"/>
          </a:p>
          <a:p>
            <a:pPr marL="0" indent="0">
              <a:buNone/>
            </a:pPr>
            <a:r>
              <a:rPr lang="en-US" b="1" dirty="0" smtClean="0">
                <a:solidFill>
                  <a:srgbClr val="CA4B05"/>
                </a:solidFill>
              </a:rPr>
              <a:t>NOTE: </a:t>
            </a:r>
            <a:r>
              <a:rPr lang="en-US" b="1" i="1" dirty="0" smtClean="0">
                <a:solidFill>
                  <a:srgbClr val="CA4B05"/>
                </a:solidFill>
              </a:rPr>
              <a:t>DO NOT WRITE THE PARTS WRITTEN IN ITALICS. THEY ARE JUST FUN FACTS! </a:t>
            </a:r>
            <a:endParaRPr lang="en-US" b="1" dirty="0">
              <a:solidFill>
                <a:srgbClr val="CA4B05"/>
              </a:solidFill>
            </a:endParaRPr>
          </a:p>
        </p:txBody>
      </p:sp>
    </p:spTree>
    <p:extLst>
      <p:ext uri="{BB962C8B-B14F-4D97-AF65-F5344CB8AC3E}">
        <p14:creationId xmlns:p14="http://schemas.microsoft.com/office/powerpoint/2010/main" val="21138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a:t>
            </a:r>
            <a:endParaRPr lang="en-US" dirty="0"/>
          </a:p>
        </p:txBody>
      </p:sp>
      <p:sp>
        <p:nvSpPr>
          <p:cNvPr id="3" name="Content Placeholder 2"/>
          <p:cNvSpPr>
            <a:spLocks noGrp="1"/>
          </p:cNvSpPr>
          <p:nvPr>
            <p:ph idx="1"/>
          </p:nvPr>
        </p:nvSpPr>
        <p:spPr>
          <a:xfrm>
            <a:off x="152400" y="1735137"/>
            <a:ext cx="8822267" cy="4750330"/>
          </a:xfrm>
        </p:spPr>
        <p:txBody>
          <a:bodyPr/>
          <a:lstStyle/>
          <a:p>
            <a:pPr marL="0" indent="0">
              <a:buNone/>
            </a:pPr>
            <a:r>
              <a:rPr lang="en-US" b="1" dirty="0" smtClean="0"/>
              <a:t>Communism: </a:t>
            </a:r>
            <a:r>
              <a:rPr lang="en-US" dirty="0" smtClean="0"/>
              <a:t>political and economic system in which the government controls many aspects of life. </a:t>
            </a:r>
          </a:p>
          <a:p>
            <a:pPr marL="0" indent="0">
              <a:buNone/>
            </a:pPr>
            <a:r>
              <a:rPr lang="en-US" b="1" dirty="0" smtClean="0"/>
              <a:t>Capitalism: </a:t>
            </a:r>
            <a:r>
              <a:rPr lang="en-US" dirty="0" smtClean="0"/>
              <a:t>economic system where the consumer (buyer) controls the market place (what is being bought and sold). </a:t>
            </a:r>
          </a:p>
          <a:p>
            <a:pPr marL="0" indent="0">
              <a:buNone/>
            </a:pPr>
            <a:r>
              <a:rPr lang="en-US" b="1" dirty="0" smtClean="0"/>
              <a:t>Empire: </a:t>
            </a:r>
            <a:r>
              <a:rPr lang="en-US" dirty="0" smtClean="0"/>
              <a:t>a group of states unified under a supreme leader, an emperor. </a:t>
            </a:r>
          </a:p>
          <a:p>
            <a:pPr marL="0" indent="0">
              <a:buNone/>
            </a:pPr>
            <a:r>
              <a:rPr lang="en-US" b="1" dirty="0" smtClean="0"/>
              <a:t>Buddhism: </a:t>
            </a:r>
            <a:r>
              <a:rPr lang="en-US" dirty="0" smtClean="0"/>
              <a:t>Religion based off of the first Buddha, Prince Siddhartha. </a:t>
            </a:r>
          </a:p>
          <a:p>
            <a:pPr marL="0" indent="0">
              <a:buNone/>
            </a:pPr>
            <a:r>
              <a:rPr lang="en-US" b="1" dirty="0" smtClean="0"/>
              <a:t>Confucianism</a:t>
            </a:r>
            <a:r>
              <a:rPr lang="en-US" dirty="0" smtClean="0"/>
              <a:t>: Religion based off of the teachings of Confucius. </a:t>
            </a:r>
          </a:p>
          <a:p>
            <a:pPr marL="0" indent="0">
              <a:buNone/>
            </a:pPr>
            <a:endParaRPr lang="en-US" dirty="0"/>
          </a:p>
        </p:txBody>
      </p:sp>
    </p:spTree>
    <p:extLst>
      <p:ext uri="{BB962C8B-B14F-4D97-AF65-F5344CB8AC3E}">
        <p14:creationId xmlns:p14="http://schemas.microsoft.com/office/powerpoint/2010/main" val="362389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4" name="Picture 3"/>
          <p:cNvPicPr>
            <a:picLocks noChangeAspect="1"/>
          </p:cNvPicPr>
          <p:nvPr/>
        </p:nvPicPr>
        <p:blipFill>
          <a:blip r:embed="rId2"/>
          <a:stretch>
            <a:fillRect/>
          </a:stretch>
        </p:blipFill>
        <p:spPr>
          <a:xfrm>
            <a:off x="1074767" y="2133599"/>
            <a:ext cx="6921999" cy="3539067"/>
          </a:xfrm>
          <a:prstGeom prst="rect">
            <a:avLst/>
          </a:prstGeom>
        </p:spPr>
      </p:pic>
    </p:spTree>
    <p:extLst>
      <p:ext uri="{BB962C8B-B14F-4D97-AF65-F5344CB8AC3E}">
        <p14:creationId xmlns:p14="http://schemas.microsoft.com/office/powerpoint/2010/main" val="371059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Emperors</a:t>
            </a:r>
            <a:endParaRPr lang="en-US" dirty="0"/>
          </a:p>
        </p:txBody>
      </p:sp>
      <p:sp>
        <p:nvSpPr>
          <p:cNvPr id="3" name="Content Placeholder 2"/>
          <p:cNvSpPr>
            <a:spLocks noGrp="1"/>
          </p:cNvSpPr>
          <p:nvPr>
            <p:ph idx="1"/>
          </p:nvPr>
        </p:nvSpPr>
        <p:spPr>
          <a:xfrm>
            <a:off x="237068" y="1735138"/>
            <a:ext cx="3755601" cy="4919662"/>
          </a:xfrm>
        </p:spPr>
        <p:txBody>
          <a:bodyPr/>
          <a:lstStyle/>
          <a:p>
            <a:pPr marL="0" indent="0">
              <a:buNone/>
            </a:pPr>
            <a:r>
              <a:rPr lang="en-US" dirty="0" smtClean="0">
                <a:solidFill>
                  <a:srgbClr val="660066"/>
                </a:solidFill>
              </a:rPr>
              <a:t>China possesses one of the world’s oldest civilizations. For thousands of years, China was ruled by principalities and emperors. </a:t>
            </a:r>
            <a:endParaRPr lang="en-US" dirty="0">
              <a:solidFill>
                <a:srgbClr val="660066"/>
              </a:solidFill>
            </a:endParaRPr>
          </a:p>
        </p:txBody>
      </p:sp>
      <p:pic>
        <p:nvPicPr>
          <p:cNvPr id="4" name="Picture 3" descr="ch1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7335" y="3945467"/>
            <a:ext cx="2445288" cy="2709333"/>
          </a:xfrm>
          <a:prstGeom prst="rect">
            <a:avLst/>
          </a:prstGeom>
        </p:spPr>
      </p:pic>
      <p:pic>
        <p:nvPicPr>
          <p:cNvPr id="5" name="Picture 4"/>
          <p:cNvPicPr>
            <a:picLocks noChangeAspect="1"/>
          </p:cNvPicPr>
          <p:nvPr/>
        </p:nvPicPr>
        <p:blipFill>
          <a:blip r:embed="rId3"/>
          <a:stretch>
            <a:fillRect/>
          </a:stretch>
        </p:blipFill>
        <p:spPr>
          <a:xfrm>
            <a:off x="3823335" y="1576917"/>
            <a:ext cx="5151331" cy="4737100"/>
          </a:xfrm>
          <a:prstGeom prst="rect">
            <a:avLst/>
          </a:prstGeom>
        </p:spPr>
      </p:pic>
    </p:spTree>
    <p:extLst>
      <p:ext uri="{BB962C8B-B14F-4D97-AF65-F5344CB8AC3E}">
        <p14:creationId xmlns:p14="http://schemas.microsoft.com/office/powerpoint/2010/main" val="33607256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Emperors </a:t>
            </a:r>
            <a:endParaRPr lang="en-US" dirty="0"/>
          </a:p>
        </p:txBody>
      </p:sp>
      <p:sp>
        <p:nvSpPr>
          <p:cNvPr id="3" name="Content Placeholder 2"/>
          <p:cNvSpPr>
            <a:spLocks noGrp="1"/>
          </p:cNvSpPr>
          <p:nvPr>
            <p:ph idx="1"/>
          </p:nvPr>
        </p:nvSpPr>
        <p:spPr>
          <a:xfrm>
            <a:off x="186268" y="1371600"/>
            <a:ext cx="8754532" cy="5004329"/>
          </a:xfrm>
        </p:spPr>
        <p:txBody>
          <a:bodyPr/>
          <a:lstStyle/>
          <a:p>
            <a:pPr marL="0" indent="0">
              <a:buNone/>
            </a:pPr>
            <a:r>
              <a:rPr lang="en-US" i="1" dirty="0" smtClean="0"/>
              <a:t>Lady Dai, the name given to one of China’s most well preserved mummies, has helped historians and scientists get a glimpse of what life was like in Ancient China. She was so well preserved, that her skin is still elastic and her joints bend, like she is still alive! The noble lady died of heart disease, which was a surprise. </a:t>
            </a:r>
            <a:endParaRPr lang="en-US" i="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5746" y="3167560"/>
            <a:ext cx="5674254" cy="3385638"/>
          </a:xfrm>
          <a:prstGeom prst="rect">
            <a:avLst/>
          </a:prstGeom>
        </p:spPr>
      </p:pic>
    </p:spTree>
    <p:extLst>
      <p:ext uri="{BB962C8B-B14F-4D97-AF65-F5344CB8AC3E}">
        <p14:creationId xmlns:p14="http://schemas.microsoft.com/office/powerpoint/2010/main" val="208271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Emperors</a:t>
            </a:r>
            <a:endParaRPr lang="en-US" dirty="0"/>
          </a:p>
        </p:txBody>
      </p:sp>
      <p:sp>
        <p:nvSpPr>
          <p:cNvPr id="3" name="Content Placeholder 2"/>
          <p:cNvSpPr>
            <a:spLocks noGrp="1"/>
          </p:cNvSpPr>
          <p:nvPr>
            <p:ph idx="1"/>
          </p:nvPr>
        </p:nvSpPr>
        <p:spPr>
          <a:xfrm>
            <a:off x="220134" y="1413405"/>
            <a:ext cx="8923866" cy="4056062"/>
          </a:xfrm>
        </p:spPr>
        <p:txBody>
          <a:bodyPr/>
          <a:lstStyle/>
          <a:p>
            <a:pPr marL="0" indent="0">
              <a:buNone/>
            </a:pPr>
            <a:r>
              <a:rPr lang="en-US" i="1" dirty="0" smtClean="0"/>
              <a:t>Jade was believed to have a magical quality, granting those who wore it immortality and unnatural preservation of the body. Some emperors, those wealthy enough to afford it, were buried in jade suits. </a:t>
            </a:r>
            <a:endParaRPr lang="en-US" i="1" dirty="0"/>
          </a:p>
        </p:txBody>
      </p:sp>
      <p:pic>
        <p:nvPicPr>
          <p:cNvPr id="5" name="Picture 4"/>
          <p:cNvPicPr>
            <a:picLocks noChangeAspect="1"/>
          </p:cNvPicPr>
          <p:nvPr/>
        </p:nvPicPr>
        <p:blipFill>
          <a:blip r:embed="rId2"/>
          <a:stretch>
            <a:fillRect/>
          </a:stretch>
        </p:blipFill>
        <p:spPr>
          <a:xfrm>
            <a:off x="575733" y="3102935"/>
            <a:ext cx="8094133" cy="3619598"/>
          </a:xfrm>
          <a:prstGeom prst="rect">
            <a:avLst/>
          </a:prstGeom>
        </p:spPr>
      </p:pic>
    </p:spTree>
    <p:extLst>
      <p:ext uri="{BB962C8B-B14F-4D97-AF65-F5344CB8AC3E}">
        <p14:creationId xmlns:p14="http://schemas.microsoft.com/office/powerpoint/2010/main" val="309606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History</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660066"/>
                </a:solidFill>
              </a:rPr>
              <a:t>During the early years of the 1900s, China attempted to become a republic under a party called the NATIONALISTS.</a:t>
            </a:r>
            <a:endParaRPr lang="en-US" dirty="0">
              <a:solidFill>
                <a:srgbClr val="660066"/>
              </a:solidFill>
            </a:endParaRPr>
          </a:p>
        </p:txBody>
      </p:sp>
      <p:pic>
        <p:nvPicPr>
          <p:cNvPr id="4" name="Picture 3" descr="ch1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0535" y="3026834"/>
            <a:ext cx="4684230" cy="3256323"/>
          </a:xfrm>
          <a:prstGeom prst="rect">
            <a:avLst/>
          </a:prstGeom>
        </p:spPr>
      </p:pic>
    </p:spTree>
    <p:extLst>
      <p:ext uri="{BB962C8B-B14F-4D97-AF65-F5344CB8AC3E}">
        <p14:creationId xmlns:p14="http://schemas.microsoft.com/office/powerpoint/2010/main" val="30425179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1521</TotalTime>
  <Words>698</Words>
  <Application>Microsoft Macintosh PowerPoint</Application>
  <PresentationFormat>On-screen Show (4:3)</PresentationFormat>
  <Paragraphs>50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Inkwell</vt:lpstr>
      <vt:lpstr>PowerPoint Presentation</vt:lpstr>
      <vt:lpstr>Confucius </vt:lpstr>
      <vt:lpstr>Essential Question</vt:lpstr>
      <vt:lpstr>Vocabulary </vt:lpstr>
      <vt:lpstr>History</vt:lpstr>
      <vt:lpstr>Emperors</vt:lpstr>
      <vt:lpstr>Emperors </vt:lpstr>
      <vt:lpstr>Emperors</vt:lpstr>
      <vt:lpstr>Modern History</vt:lpstr>
      <vt:lpstr>Modern History</vt:lpstr>
      <vt:lpstr>Modern History</vt:lpstr>
      <vt:lpstr>China Today</vt:lpstr>
      <vt:lpstr>China’s official name is the  People’s Republic of China</vt:lpstr>
      <vt:lpstr>China is the world’s most populous country.</vt:lpstr>
      <vt:lpstr>PowerPoint Presentation</vt:lpstr>
      <vt:lpstr>To slow population growth, China has used the One Child Policy</vt:lpstr>
      <vt:lpstr>Communism</vt:lpstr>
      <vt:lpstr>Communism</vt:lpstr>
      <vt:lpstr>Economics</vt:lpstr>
      <vt:lpstr>Global Trade</vt:lpstr>
      <vt:lpstr>The lack of democracy and human rights are a concern.  </vt:lpstr>
      <vt:lpstr>Religion </vt:lpstr>
      <vt:lpstr>Tibet</vt:lpstr>
      <vt:lpstr>That’s All!</vt:lpstr>
    </vt:vector>
  </TitlesOfParts>
  <Company>lisd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China</dc:title>
  <dc:creator>chris adams</dc:creator>
  <cp:lastModifiedBy>Rebecca Smith</cp:lastModifiedBy>
  <cp:revision>22</cp:revision>
  <dcterms:created xsi:type="dcterms:W3CDTF">2015-11-30T19:10:34Z</dcterms:created>
  <dcterms:modified xsi:type="dcterms:W3CDTF">2016-12-14T16:23:20Z</dcterms:modified>
</cp:coreProperties>
</file>